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3"/>
  </p:notesMasterIdLst>
  <p:sldIdLst>
    <p:sldId id="426" r:id="rId2"/>
    <p:sldId id="433" r:id="rId3"/>
    <p:sldId id="427" r:id="rId4"/>
    <p:sldId id="428" r:id="rId5"/>
    <p:sldId id="473" r:id="rId6"/>
    <p:sldId id="471" r:id="rId7"/>
    <p:sldId id="429" r:id="rId8"/>
    <p:sldId id="470" r:id="rId9"/>
    <p:sldId id="474" r:id="rId10"/>
    <p:sldId id="475" r:id="rId11"/>
    <p:sldId id="434" r:id="rId12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Orly's Font 2" panose="020B0604020202020204" charset="0"/>
      <p:regular r:id="rId18"/>
    </p:embeddedFont>
    <p:embeddedFont>
      <p:font typeface="Verdana" panose="020B0604030504040204" pitchFamily="34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2895" autoAdjust="0"/>
  </p:normalViewPr>
  <p:slideViewPr>
    <p:cSldViewPr>
      <p:cViewPr>
        <p:scale>
          <a:sx n="90" d="100"/>
          <a:sy n="90" d="100"/>
        </p:scale>
        <p:origin x="-72" y="-72"/>
      </p:cViewPr>
      <p:guideLst>
        <p:guide orient="horz" pos="133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914400" y="1234440"/>
            <a:ext cx="73152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The school cooks made 53 turkey sandwiches and 41 ham sandwiches for today’s lunch.  How many sandwiches did they make?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" name="Shape 210"/>
          <p:cNvSpPr/>
          <p:nvPr/>
        </p:nvSpPr>
        <p:spPr>
          <a:xfrm>
            <a:off x="3074811" y="3257550"/>
            <a:ext cx="2990850" cy="132397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0" y="1170401"/>
            <a:ext cx="84582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The school cooks peeled 17 cucumbers and 36 carrots for today’s lunch.  How many vegetables did they peel?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905021" y="1181770"/>
            <a:ext cx="2524479" cy="358617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9860" y="1615963"/>
            <a:ext cx="2010440" cy="35861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165454" y="2492490"/>
            <a:ext cx="24880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17 = 10 + 7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165454" y="3077230"/>
            <a:ext cx="2628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36 = 30 + 6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6811925" y="2114550"/>
            <a:ext cx="24880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= 17 + 36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9" name="Text Placeholder 2"/>
          <p:cNvSpPr txBox="1">
            <a:spLocks/>
          </p:cNvSpPr>
          <p:nvPr/>
        </p:nvSpPr>
        <p:spPr bwMode="auto">
          <a:xfrm>
            <a:off x="2952044" y="6648"/>
            <a:ext cx="459175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Prove your answer using the Commutative and Associative Properties.</a:t>
            </a:r>
            <a:endParaRPr lang="en-US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86035" y="171450"/>
            <a:ext cx="939801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Group 13"/>
          <p:cNvGrpSpPr/>
          <p:nvPr/>
        </p:nvGrpSpPr>
        <p:grpSpPr>
          <a:xfrm>
            <a:off x="6721888" y="1991176"/>
            <a:ext cx="642217" cy="646594"/>
            <a:chOff x="439806" y="1665769"/>
            <a:chExt cx="1087960" cy="1095375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806" y="1665769"/>
              <a:ext cx="733425" cy="1057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27691" y="1665769"/>
              <a:ext cx="600075" cy="1095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" name="Text Placeholder 2"/>
          <p:cNvSpPr txBox="1">
            <a:spLocks/>
          </p:cNvSpPr>
          <p:nvPr/>
        </p:nvSpPr>
        <p:spPr bwMode="auto">
          <a:xfrm>
            <a:off x="2655883" y="2828226"/>
            <a:ext cx="363061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200" dirty="0" smtClean="0">
                <a:solidFill>
                  <a:schemeClr val="accent5"/>
                </a:solidFill>
                <a:latin typeface="Orly's Font 2" pitchFamily="66" charset="0"/>
              </a:rPr>
              <a:t>10 + 30 + 7 + 6</a:t>
            </a:r>
            <a:endParaRPr lang="en-US" sz="3200" dirty="0" smtClean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5" name="Text Placeholder 2"/>
          <p:cNvSpPr txBox="1">
            <a:spLocks/>
          </p:cNvSpPr>
          <p:nvPr/>
        </p:nvSpPr>
        <p:spPr bwMode="auto">
          <a:xfrm>
            <a:off x="981737" y="4207847"/>
            <a:ext cx="718406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We can add numbers in any order.</a:t>
            </a:r>
          </a:p>
        </p:txBody>
      </p:sp>
      <p:sp>
        <p:nvSpPr>
          <p:cNvPr id="16" name="Text Placeholder 2"/>
          <p:cNvSpPr txBox="1">
            <a:spLocks/>
          </p:cNvSpPr>
          <p:nvPr/>
        </p:nvSpPr>
        <p:spPr bwMode="auto">
          <a:xfrm>
            <a:off x="1895665" y="4221341"/>
            <a:ext cx="53451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We can group addends.</a:t>
            </a:r>
          </a:p>
        </p:txBody>
      </p:sp>
      <p:sp>
        <p:nvSpPr>
          <p:cNvPr id="18" name="Oval 17"/>
          <p:cNvSpPr/>
          <p:nvPr/>
        </p:nvSpPr>
        <p:spPr>
          <a:xfrm>
            <a:off x="2859009" y="2686050"/>
            <a:ext cx="1791481" cy="726951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" name="Oval 18"/>
          <p:cNvSpPr/>
          <p:nvPr/>
        </p:nvSpPr>
        <p:spPr>
          <a:xfrm>
            <a:off x="4821866" y="2710741"/>
            <a:ext cx="1324405" cy="642098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" name="Text Placeholder 2"/>
          <p:cNvSpPr txBox="1">
            <a:spLocks/>
          </p:cNvSpPr>
          <p:nvPr/>
        </p:nvSpPr>
        <p:spPr bwMode="auto">
          <a:xfrm>
            <a:off x="3696891" y="3470680"/>
            <a:ext cx="8325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200" dirty="0" smtClean="0">
                <a:solidFill>
                  <a:schemeClr val="accent3"/>
                </a:solidFill>
                <a:latin typeface="Orly's Font 2" pitchFamily="66" charset="0"/>
              </a:rPr>
              <a:t>40</a:t>
            </a:r>
          </a:p>
        </p:txBody>
      </p:sp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4083927" y="3472875"/>
            <a:ext cx="179775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200" dirty="0" smtClean="0">
                <a:solidFill>
                  <a:schemeClr val="accent3"/>
                </a:solidFill>
                <a:latin typeface="Orly's Font 2" pitchFamily="66" charset="0"/>
              </a:rPr>
              <a:t>+ 13</a:t>
            </a:r>
          </a:p>
        </p:txBody>
      </p:sp>
      <p:sp>
        <p:nvSpPr>
          <p:cNvPr id="22" name="Text Placeholder 2"/>
          <p:cNvSpPr txBox="1">
            <a:spLocks/>
          </p:cNvSpPr>
          <p:nvPr/>
        </p:nvSpPr>
        <p:spPr bwMode="auto">
          <a:xfrm>
            <a:off x="5021425" y="3470679"/>
            <a:ext cx="44654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200" dirty="0" smtClean="0">
                <a:solidFill>
                  <a:schemeClr val="accent3"/>
                </a:solidFill>
                <a:latin typeface="Orly's Font 2" pitchFamily="66" charset="0"/>
              </a:rPr>
              <a:t>= 53 vegetables</a:t>
            </a:r>
          </a:p>
        </p:txBody>
      </p:sp>
    </p:spTree>
    <p:extLst>
      <p:ext uri="{BB962C8B-B14F-4D97-AF65-F5344CB8AC3E}">
        <p14:creationId xmlns:p14="http://schemas.microsoft.com/office/powerpoint/2010/main" val="568881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/>
      <p:bldP spid="7" grpId="0"/>
      <p:bldP spid="8" grpId="0"/>
      <p:bldP spid="9" grpId="0"/>
      <p:bldP spid="17" grpId="0"/>
      <p:bldP spid="15" grpId="0"/>
      <p:bldP spid="15" grpId="1"/>
      <p:bldP spid="16" grpId="0"/>
      <p:bldP spid="16" grpId="1"/>
      <p:bldP spid="18" grpId="0" animBg="1"/>
      <p:bldP spid="18" grpId="1" animBg="1"/>
      <p:bldP spid="19" grpId="0" animBg="1"/>
      <p:bldP spid="19" grpId="1" animBg="1"/>
      <p:bldP spid="20" grpId="0"/>
      <p:bldP spid="21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337310"/>
            <a:ext cx="7429500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learned how to explain addition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</a:t>
            </a:r>
            <a:r>
              <a:rPr lang="en-US" sz="360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using the Commutative and Associative Properties.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5850" y="1371421"/>
            <a:ext cx="69723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explain addition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the Commutative and Associative Properties.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342900" y="857250"/>
            <a:ext cx="8458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Why do we have to explain in math?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gray">
          <a:xfrm>
            <a:off x="1164753" y="1636430"/>
            <a:ext cx="4405373" cy="490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kern="0" dirty="0" smtClean="0">
                <a:solidFill>
                  <a:schemeClr val="accent5"/>
                </a:solidFill>
                <a:latin typeface="Orly's Font 2" pitchFamily="66" charset="0"/>
              </a:rPr>
              <a:t>Prove you are correct</a:t>
            </a:r>
            <a:endParaRPr lang="en-US" sz="2800" kern="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gray">
          <a:xfrm>
            <a:off x="639198" y="1482269"/>
            <a:ext cx="38023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1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gray">
          <a:xfrm>
            <a:off x="533400" y="2670989"/>
            <a:ext cx="53893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</a:rPr>
              <a:t>2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gray">
          <a:xfrm>
            <a:off x="1164752" y="2818006"/>
            <a:ext cx="5854488" cy="48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kern="0" dirty="0" smtClean="0">
                <a:solidFill>
                  <a:schemeClr val="accent1"/>
                </a:solidFill>
                <a:latin typeface="Orly's Font 2" pitchFamily="66" charset="0"/>
              </a:rPr>
              <a:t>Compare your work to others</a:t>
            </a:r>
            <a:endParaRPr lang="en-US" sz="2800" kern="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gray">
          <a:xfrm>
            <a:off x="547025" y="3859709"/>
            <a:ext cx="558166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3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gray">
          <a:xfrm>
            <a:off x="1164752" y="4006726"/>
            <a:ext cx="5077031" cy="48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</a:rPr>
              <a:t>Help someone understand</a:t>
            </a: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9299" y="1482269"/>
            <a:ext cx="844705" cy="616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300" y="2721458"/>
            <a:ext cx="922568" cy="67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78383" y="2719096"/>
            <a:ext cx="922568" cy="67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923289"/>
            <a:ext cx="880160" cy="642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8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441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8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41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8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681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114300" y="788106"/>
            <a:ext cx="9029699" cy="1188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Thinking you can only use words to explain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</a:rPr>
              <a:t>12 + 4 = 16</a:t>
            </a:r>
            <a:endParaRPr lang="en-US" sz="3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" name="Oval Callout 5"/>
          <p:cNvSpPr/>
          <p:nvPr/>
        </p:nvSpPr>
        <p:spPr>
          <a:xfrm>
            <a:off x="523522" y="1771650"/>
            <a:ext cx="2971801" cy="2171700"/>
          </a:xfrm>
          <a:prstGeom prst="wedgeEllipseCallout">
            <a:avLst>
              <a:gd name="adj1" fmla="val 52438"/>
              <a:gd name="adj2" fmla="val -49322"/>
            </a:avLst>
          </a:prstGeom>
          <a:solidFill>
            <a:schemeClr val="accent6"/>
          </a:solidFill>
          <a:ln w="38100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2122" y="2114550"/>
            <a:ext cx="24003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2 plus 4 equals 6. I added the ten and I got 16.</a:t>
            </a:r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4572000" y="1885950"/>
            <a:ext cx="272430" cy="2075141"/>
            <a:chOff x="7086600" y="1327908"/>
            <a:chExt cx="272430" cy="2075141"/>
          </a:xfrm>
        </p:grpSpPr>
        <p:sp>
          <p:nvSpPr>
            <p:cNvPr id="9" name="Cube 8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" name="Cube 9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" name="Cube 10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" name="Cube 11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" name="Cube 12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" name="Cube 13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" name="Cube 14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" name="Cube 15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" name="Cube 16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" name="Cube 17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9" name="Cube 18"/>
          <p:cNvSpPr>
            <a:spLocks noChangeAspect="1"/>
          </p:cNvSpPr>
          <p:nvPr/>
        </p:nvSpPr>
        <p:spPr>
          <a:xfrm>
            <a:off x="5257800" y="2170316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" name="Cube 19"/>
          <p:cNvSpPr>
            <a:spLocks noChangeAspect="1"/>
          </p:cNvSpPr>
          <p:nvPr/>
        </p:nvSpPr>
        <p:spPr>
          <a:xfrm>
            <a:off x="5185833" y="2585417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" name="Cube 20"/>
          <p:cNvSpPr>
            <a:spLocks noChangeAspect="1"/>
          </p:cNvSpPr>
          <p:nvPr/>
        </p:nvSpPr>
        <p:spPr>
          <a:xfrm>
            <a:off x="5718320" y="2585417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Cube 21"/>
          <p:cNvSpPr>
            <a:spLocks noChangeAspect="1"/>
          </p:cNvSpPr>
          <p:nvPr/>
        </p:nvSpPr>
        <p:spPr>
          <a:xfrm>
            <a:off x="5746548" y="2170316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3" name="Cube 22"/>
          <p:cNvSpPr>
            <a:spLocks noChangeAspect="1"/>
          </p:cNvSpPr>
          <p:nvPr/>
        </p:nvSpPr>
        <p:spPr>
          <a:xfrm>
            <a:off x="6226465" y="2170316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" name="Cube 23"/>
          <p:cNvSpPr>
            <a:spLocks noChangeAspect="1"/>
          </p:cNvSpPr>
          <p:nvPr/>
        </p:nvSpPr>
        <p:spPr>
          <a:xfrm>
            <a:off x="6228758" y="2585417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5" name="Arc 24"/>
          <p:cNvSpPr/>
          <p:nvPr/>
        </p:nvSpPr>
        <p:spPr>
          <a:xfrm>
            <a:off x="4572000" y="2121628"/>
            <a:ext cx="136215" cy="3716675"/>
          </a:xfrm>
          <a:prstGeom prst="arc">
            <a:avLst/>
          </a:prstGeom>
          <a:ln w="762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5243837" y="2163421"/>
            <a:ext cx="238330" cy="217722"/>
          </a:xfrm>
          <a:custGeom>
            <a:avLst/>
            <a:gdLst>
              <a:gd name="connsiteX0" fmla="*/ 159307 w 238330"/>
              <a:gd name="connsiteY0" fmla="*/ 3233 h 217722"/>
              <a:gd name="connsiteX1" fmla="*/ 23841 w 238330"/>
              <a:gd name="connsiteY1" fmla="*/ 14522 h 217722"/>
              <a:gd name="connsiteX2" fmla="*/ 1263 w 238330"/>
              <a:gd name="connsiteY2" fmla="*/ 48389 h 217722"/>
              <a:gd name="connsiteX3" fmla="*/ 12552 w 238330"/>
              <a:gd name="connsiteY3" fmla="*/ 183855 h 217722"/>
              <a:gd name="connsiteX4" fmla="*/ 80285 w 238330"/>
              <a:gd name="connsiteY4" fmla="*/ 217722 h 217722"/>
              <a:gd name="connsiteX5" fmla="*/ 170596 w 238330"/>
              <a:gd name="connsiteY5" fmla="*/ 206433 h 217722"/>
              <a:gd name="connsiteX6" fmla="*/ 204463 w 238330"/>
              <a:gd name="connsiteY6" fmla="*/ 195144 h 217722"/>
              <a:gd name="connsiteX7" fmla="*/ 227041 w 238330"/>
              <a:gd name="connsiteY7" fmla="*/ 161278 h 217722"/>
              <a:gd name="connsiteX8" fmla="*/ 238330 w 238330"/>
              <a:gd name="connsiteY8" fmla="*/ 127411 h 217722"/>
              <a:gd name="connsiteX9" fmla="*/ 227041 w 238330"/>
              <a:gd name="connsiteY9" fmla="*/ 59678 h 217722"/>
              <a:gd name="connsiteX10" fmla="*/ 159307 w 238330"/>
              <a:gd name="connsiteY10" fmla="*/ 3233 h 21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8330" h="217722">
                <a:moveTo>
                  <a:pt x="159307" y="3233"/>
                </a:moveTo>
                <a:cubicBezTo>
                  <a:pt x="125440" y="-4293"/>
                  <a:pt x="67409" y="2074"/>
                  <a:pt x="23841" y="14522"/>
                </a:cubicBezTo>
                <a:cubicBezTo>
                  <a:pt x="10795" y="18249"/>
                  <a:pt x="2166" y="34851"/>
                  <a:pt x="1263" y="48389"/>
                </a:cubicBezTo>
                <a:cubicBezTo>
                  <a:pt x="-1751" y="93600"/>
                  <a:pt x="104" y="140287"/>
                  <a:pt x="12552" y="183855"/>
                </a:cubicBezTo>
                <a:cubicBezTo>
                  <a:pt x="17159" y="199980"/>
                  <a:pt x="67893" y="213591"/>
                  <a:pt x="80285" y="217722"/>
                </a:cubicBezTo>
                <a:cubicBezTo>
                  <a:pt x="110389" y="213959"/>
                  <a:pt x="140747" y="211860"/>
                  <a:pt x="170596" y="206433"/>
                </a:cubicBezTo>
                <a:cubicBezTo>
                  <a:pt x="182304" y="204304"/>
                  <a:pt x="195171" y="202578"/>
                  <a:pt x="204463" y="195144"/>
                </a:cubicBezTo>
                <a:cubicBezTo>
                  <a:pt x="215057" y="186669"/>
                  <a:pt x="219515" y="172567"/>
                  <a:pt x="227041" y="161278"/>
                </a:cubicBezTo>
                <a:cubicBezTo>
                  <a:pt x="230804" y="149989"/>
                  <a:pt x="238330" y="139311"/>
                  <a:pt x="238330" y="127411"/>
                </a:cubicBezTo>
                <a:cubicBezTo>
                  <a:pt x="238330" y="104522"/>
                  <a:pt x="238397" y="79551"/>
                  <a:pt x="227041" y="59678"/>
                </a:cubicBezTo>
                <a:cubicBezTo>
                  <a:pt x="217870" y="43629"/>
                  <a:pt x="193174" y="10759"/>
                  <a:pt x="159307" y="3233"/>
                </a:cubicBezTo>
                <a:close/>
              </a:path>
            </a:pathLst>
          </a:cu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7" name="Freeform 26"/>
          <p:cNvSpPr/>
          <p:nvPr/>
        </p:nvSpPr>
        <p:spPr>
          <a:xfrm>
            <a:off x="5196491" y="2578522"/>
            <a:ext cx="238330" cy="217722"/>
          </a:xfrm>
          <a:custGeom>
            <a:avLst/>
            <a:gdLst>
              <a:gd name="connsiteX0" fmla="*/ 159307 w 238330"/>
              <a:gd name="connsiteY0" fmla="*/ 3233 h 217722"/>
              <a:gd name="connsiteX1" fmla="*/ 23841 w 238330"/>
              <a:gd name="connsiteY1" fmla="*/ 14522 h 217722"/>
              <a:gd name="connsiteX2" fmla="*/ 1263 w 238330"/>
              <a:gd name="connsiteY2" fmla="*/ 48389 h 217722"/>
              <a:gd name="connsiteX3" fmla="*/ 12552 w 238330"/>
              <a:gd name="connsiteY3" fmla="*/ 183855 h 217722"/>
              <a:gd name="connsiteX4" fmla="*/ 80285 w 238330"/>
              <a:gd name="connsiteY4" fmla="*/ 217722 h 217722"/>
              <a:gd name="connsiteX5" fmla="*/ 170596 w 238330"/>
              <a:gd name="connsiteY5" fmla="*/ 206433 h 217722"/>
              <a:gd name="connsiteX6" fmla="*/ 204463 w 238330"/>
              <a:gd name="connsiteY6" fmla="*/ 195144 h 217722"/>
              <a:gd name="connsiteX7" fmla="*/ 227041 w 238330"/>
              <a:gd name="connsiteY7" fmla="*/ 161278 h 217722"/>
              <a:gd name="connsiteX8" fmla="*/ 238330 w 238330"/>
              <a:gd name="connsiteY8" fmla="*/ 127411 h 217722"/>
              <a:gd name="connsiteX9" fmla="*/ 227041 w 238330"/>
              <a:gd name="connsiteY9" fmla="*/ 59678 h 217722"/>
              <a:gd name="connsiteX10" fmla="*/ 159307 w 238330"/>
              <a:gd name="connsiteY10" fmla="*/ 3233 h 21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8330" h="217722">
                <a:moveTo>
                  <a:pt x="159307" y="3233"/>
                </a:moveTo>
                <a:cubicBezTo>
                  <a:pt x="125440" y="-4293"/>
                  <a:pt x="67409" y="2074"/>
                  <a:pt x="23841" y="14522"/>
                </a:cubicBezTo>
                <a:cubicBezTo>
                  <a:pt x="10795" y="18249"/>
                  <a:pt x="2166" y="34851"/>
                  <a:pt x="1263" y="48389"/>
                </a:cubicBezTo>
                <a:cubicBezTo>
                  <a:pt x="-1751" y="93600"/>
                  <a:pt x="104" y="140287"/>
                  <a:pt x="12552" y="183855"/>
                </a:cubicBezTo>
                <a:cubicBezTo>
                  <a:pt x="17159" y="199980"/>
                  <a:pt x="67893" y="213591"/>
                  <a:pt x="80285" y="217722"/>
                </a:cubicBezTo>
                <a:cubicBezTo>
                  <a:pt x="110389" y="213959"/>
                  <a:pt x="140747" y="211860"/>
                  <a:pt x="170596" y="206433"/>
                </a:cubicBezTo>
                <a:cubicBezTo>
                  <a:pt x="182304" y="204304"/>
                  <a:pt x="195171" y="202578"/>
                  <a:pt x="204463" y="195144"/>
                </a:cubicBezTo>
                <a:cubicBezTo>
                  <a:pt x="215057" y="186669"/>
                  <a:pt x="219515" y="172567"/>
                  <a:pt x="227041" y="161278"/>
                </a:cubicBezTo>
                <a:cubicBezTo>
                  <a:pt x="230804" y="149989"/>
                  <a:pt x="238330" y="139311"/>
                  <a:pt x="238330" y="127411"/>
                </a:cubicBezTo>
                <a:cubicBezTo>
                  <a:pt x="238330" y="104522"/>
                  <a:pt x="238397" y="79551"/>
                  <a:pt x="227041" y="59678"/>
                </a:cubicBezTo>
                <a:cubicBezTo>
                  <a:pt x="217870" y="43629"/>
                  <a:pt x="193174" y="10759"/>
                  <a:pt x="159307" y="3233"/>
                </a:cubicBezTo>
                <a:close/>
              </a:path>
            </a:pathLst>
          </a:cu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8" name="Freeform 27"/>
          <p:cNvSpPr/>
          <p:nvPr/>
        </p:nvSpPr>
        <p:spPr>
          <a:xfrm>
            <a:off x="5711910" y="2578522"/>
            <a:ext cx="238330" cy="217722"/>
          </a:xfrm>
          <a:custGeom>
            <a:avLst/>
            <a:gdLst>
              <a:gd name="connsiteX0" fmla="*/ 159307 w 238330"/>
              <a:gd name="connsiteY0" fmla="*/ 3233 h 217722"/>
              <a:gd name="connsiteX1" fmla="*/ 23841 w 238330"/>
              <a:gd name="connsiteY1" fmla="*/ 14522 h 217722"/>
              <a:gd name="connsiteX2" fmla="*/ 1263 w 238330"/>
              <a:gd name="connsiteY2" fmla="*/ 48389 h 217722"/>
              <a:gd name="connsiteX3" fmla="*/ 12552 w 238330"/>
              <a:gd name="connsiteY3" fmla="*/ 183855 h 217722"/>
              <a:gd name="connsiteX4" fmla="*/ 80285 w 238330"/>
              <a:gd name="connsiteY4" fmla="*/ 217722 h 217722"/>
              <a:gd name="connsiteX5" fmla="*/ 170596 w 238330"/>
              <a:gd name="connsiteY5" fmla="*/ 206433 h 217722"/>
              <a:gd name="connsiteX6" fmla="*/ 204463 w 238330"/>
              <a:gd name="connsiteY6" fmla="*/ 195144 h 217722"/>
              <a:gd name="connsiteX7" fmla="*/ 227041 w 238330"/>
              <a:gd name="connsiteY7" fmla="*/ 161278 h 217722"/>
              <a:gd name="connsiteX8" fmla="*/ 238330 w 238330"/>
              <a:gd name="connsiteY8" fmla="*/ 127411 h 217722"/>
              <a:gd name="connsiteX9" fmla="*/ 227041 w 238330"/>
              <a:gd name="connsiteY9" fmla="*/ 59678 h 217722"/>
              <a:gd name="connsiteX10" fmla="*/ 159307 w 238330"/>
              <a:gd name="connsiteY10" fmla="*/ 3233 h 21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8330" h="217722">
                <a:moveTo>
                  <a:pt x="159307" y="3233"/>
                </a:moveTo>
                <a:cubicBezTo>
                  <a:pt x="125440" y="-4293"/>
                  <a:pt x="67409" y="2074"/>
                  <a:pt x="23841" y="14522"/>
                </a:cubicBezTo>
                <a:cubicBezTo>
                  <a:pt x="10795" y="18249"/>
                  <a:pt x="2166" y="34851"/>
                  <a:pt x="1263" y="48389"/>
                </a:cubicBezTo>
                <a:cubicBezTo>
                  <a:pt x="-1751" y="93600"/>
                  <a:pt x="104" y="140287"/>
                  <a:pt x="12552" y="183855"/>
                </a:cubicBezTo>
                <a:cubicBezTo>
                  <a:pt x="17159" y="199980"/>
                  <a:pt x="67893" y="213591"/>
                  <a:pt x="80285" y="217722"/>
                </a:cubicBezTo>
                <a:cubicBezTo>
                  <a:pt x="110389" y="213959"/>
                  <a:pt x="140747" y="211860"/>
                  <a:pt x="170596" y="206433"/>
                </a:cubicBezTo>
                <a:cubicBezTo>
                  <a:pt x="182304" y="204304"/>
                  <a:pt x="195171" y="202578"/>
                  <a:pt x="204463" y="195144"/>
                </a:cubicBezTo>
                <a:cubicBezTo>
                  <a:pt x="215057" y="186669"/>
                  <a:pt x="219515" y="172567"/>
                  <a:pt x="227041" y="161278"/>
                </a:cubicBezTo>
                <a:cubicBezTo>
                  <a:pt x="230804" y="149989"/>
                  <a:pt x="238330" y="139311"/>
                  <a:pt x="238330" y="127411"/>
                </a:cubicBezTo>
                <a:cubicBezTo>
                  <a:pt x="238330" y="104522"/>
                  <a:pt x="238397" y="79551"/>
                  <a:pt x="227041" y="59678"/>
                </a:cubicBezTo>
                <a:cubicBezTo>
                  <a:pt x="217870" y="43629"/>
                  <a:pt x="193174" y="10759"/>
                  <a:pt x="159307" y="3233"/>
                </a:cubicBezTo>
                <a:close/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" name="Freeform 28"/>
          <p:cNvSpPr/>
          <p:nvPr/>
        </p:nvSpPr>
        <p:spPr>
          <a:xfrm>
            <a:off x="5740420" y="2163421"/>
            <a:ext cx="238330" cy="217722"/>
          </a:xfrm>
          <a:custGeom>
            <a:avLst/>
            <a:gdLst>
              <a:gd name="connsiteX0" fmla="*/ 159307 w 238330"/>
              <a:gd name="connsiteY0" fmla="*/ 3233 h 217722"/>
              <a:gd name="connsiteX1" fmla="*/ 23841 w 238330"/>
              <a:gd name="connsiteY1" fmla="*/ 14522 h 217722"/>
              <a:gd name="connsiteX2" fmla="*/ 1263 w 238330"/>
              <a:gd name="connsiteY2" fmla="*/ 48389 h 217722"/>
              <a:gd name="connsiteX3" fmla="*/ 12552 w 238330"/>
              <a:gd name="connsiteY3" fmla="*/ 183855 h 217722"/>
              <a:gd name="connsiteX4" fmla="*/ 80285 w 238330"/>
              <a:gd name="connsiteY4" fmla="*/ 217722 h 217722"/>
              <a:gd name="connsiteX5" fmla="*/ 170596 w 238330"/>
              <a:gd name="connsiteY5" fmla="*/ 206433 h 217722"/>
              <a:gd name="connsiteX6" fmla="*/ 204463 w 238330"/>
              <a:gd name="connsiteY6" fmla="*/ 195144 h 217722"/>
              <a:gd name="connsiteX7" fmla="*/ 227041 w 238330"/>
              <a:gd name="connsiteY7" fmla="*/ 161278 h 217722"/>
              <a:gd name="connsiteX8" fmla="*/ 238330 w 238330"/>
              <a:gd name="connsiteY8" fmla="*/ 127411 h 217722"/>
              <a:gd name="connsiteX9" fmla="*/ 227041 w 238330"/>
              <a:gd name="connsiteY9" fmla="*/ 59678 h 217722"/>
              <a:gd name="connsiteX10" fmla="*/ 159307 w 238330"/>
              <a:gd name="connsiteY10" fmla="*/ 3233 h 21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8330" h="217722">
                <a:moveTo>
                  <a:pt x="159307" y="3233"/>
                </a:moveTo>
                <a:cubicBezTo>
                  <a:pt x="125440" y="-4293"/>
                  <a:pt x="67409" y="2074"/>
                  <a:pt x="23841" y="14522"/>
                </a:cubicBezTo>
                <a:cubicBezTo>
                  <a:pt x="10795" y="18249"/>
                  <a:pt x="2166" y="34851"/>
                  <a:pt x="1263" y="48389"/>
                </a:cubicBezTo>
                <a:cubicBezTo>
                  <a:pt x="-1751" y="93600"/>
                  <a:pt x="104" y="140287"/>
                  <a:pt x="12552" y="183855"/>
                </a:cubicBezTo>
                <a:cubicBezTo>
                  <a:pt x="17159" y="199980"/>
                  <a:pt x="67893" y="213591"/>
                  <a:pt x="80285" y="217722"/>
                </a:cubicBezTo>
                <a:cubicBezTo>
                  <a:pt x="110389" y="213959"/>
                  <a:pt x="140747" y="211860"/>
                  <a:pt x="170596" y="206433"/>
                </a:cubicBezTo>
                <a:cubicBezTo>
                  <a:pt x="182304" y="204304"/>
                  <a:pt x="195171" y="202578"/>
                  <a:pt x="204463" y="195144"/>
                </a:cubicBezTo>
                <a:cubicBezTo>
                  <a:pt x="215057" y="186669"/>
                  <a:pt x="219515" y="172567"/>
                  <a:pt x="227041" y="161278"/>
                </a:cubicBezTo>
                <a:cubicBezTo>
                  <a:pt x="230804" y="149989"/>
                  <a:pt x="238330" y="139311"/>
                  <a:pt x="238330" y="127411"/>
                </a:cubicBezTo>
                <a:cubicBezTo>
                  <a:pt x="238330" y="104522"/>
                  <a:pt x="238397" y="79551"/>
                  <a:pt x="227041" y="59678"/>
                </a:cubicBezTo>
                <a:cubicBezTo>
                  <a:pt x="217870" y="43629"/>
                  <a:pt x="193174" y="10759"/>
                  <a:pt x="159307" y="3233"/>
                </a:cubicBezTo>
                <a:close/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Freeform 29"/>
          <p:cNvSpPr/>
          <p:nvPr/>
        </p:nvSpPr>
        <p:spPr>
          <a:xfrm>
            <a:off x="6228758" y="2163421"/>
            <a:ext cx="238330" cy="217722"/>
          </a:xfrm>
          <a:custGeom>
            <a:avLst/>
            <a:gdLst>
              <a:gd name="connsiteX0" fmla="*/ 159307 w 238330"/>
              <a:gd name="connsiteY0" fmla="*/ 3233 h 217722"/>
              <a:gd name="connsiteX1" fmla="*/ 23841 w 238330"/>
              <a:gd name="connsiteY1" fmla="*/ 14522 h 217722"/>
              <a:gd name="connsiteX2" fmla="*/ 1263 w 238330"/>
              <a:gd name="connsiteY2" fmla="*/ 48389 h 217722"/>
              <a:gd name="connsiteX3" fmla="*/ 12552 w 238330"/>
              <a:gd name="connsiteY3" fmla="*/ 183855 h 217722"/>
              <a:gd name="connsiteX4" fmla="*/ 80285 w 238330"/>
              <a:gd name="connsiteY4" fmla="*/ 217722 h 217722"/>
              <a:gd name="connsiteX5" fmla="*/ 170596 w 238330"/>
              <a:gd name="connsiteY5" fmla="*/ 206433 h 217722"/>
              <a:gd name="connsiteX6" fmla="*/ 204463 w 238330"/>
              <a:gd name="connsiteY6" fmla="*/ 195144 h 217722"/>
              <a:gd name="connsiteX7" fmla="*/ 227041 w 238330"/>
              <a:gd name="connsiteY7" fmla="*/ 161278 h 217722"/>
              <a:gd name="connsiteX8" fmla="*/ 238330 w 238330"/>
              <a:gd name="connsiteY8" fmla="*/ 127411 h 217722"/>
              <a:gd name="connsiteX9" fmla="*/ 227041 w 238330"/>
              <a:gd name="connsiteY9" fmla="*/ 59678 h 217722"/>
              <a:gd name="connsiteX10" fmla="*/ 159307 w 238330"/>
              <a:gd name="connsiteY10" fmla="*/ 3233 h 21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8330" h="217722">
                <a:moveTo>
                  <a:pt x="159307" y="3233"/>
                </a:moveTo>
                <a:cubicBezTo>
                  <a:pt x="125440" y="-4293"/>
                  <a:pt x="67409" y="2074"/>
                  <a:pt x="23841" y="14522"/>
                </a:cubicBezTo>
                <a:cubicBezTo>
                  <a:pt x="10795" y="18249"/>
                  <a:pt x="2166" y="34851"/>
                  <a:pt x="1263" y="48389"/>
                </a:cubicBezTo>
                <a:cubicBezTo>
                  <a:pt x="-1751" y="93600"/>
                  <a:pt x="104" y="140287"/>
                  <a:pt x="12552" y="183855"/>
                </a:cubicBezTo>
                <a:cubicBezTo>
                  <a:pt x="17159" y="199980"/>
                  <a:pt x="67893" y="213591"/>
                  <a:pt x="80285" y="217722"/>
                </a:cubicBezTo>
                <a:cubicBezTo>
                  <a:pt x="110389" y="213959"/>
                  <a:pt x="140747" y="211860"/>
                  <a:pt x="170596" y="206433"/>
                </a:cubicBezTo>
                <a:cubicBezTo>
                  <a:pt x="182304" y="204304"/>
                  <a:pt x="195171" y="202578"/>
                  <a:pt x="204463" y="195144"/>
                </a:cubicBezTo>
                <a:cubicBezTo>
                  <a:pt x="215057" y="186669"/>
                  <a:pt x="219515" y="172567"/>
                  <a:pt x="227041" y="161278"/>
                </a:cubicBezTo>
                <a:cubicBezTo>
                  <a:pt x="230804" y="149989"/>
                  <a:pt x="238330" y="139311"/>
                  <a:pt x="238330" y="127411"/>
                </a:cubicBezTo>
                <a:cubicBezTo>
                  <a:pt x="238330" y="104522"/>
                  <a:pt x="238397" y="79551"/>
                  <a:pt x="227041" y="59678"/>
                </a:cubicBezTo>
                <a:cubicBezTo>
                  <a:pt x="217870" y="43629"/>
                  <a:pt x="193174" y="10759"/>
                  <a:pt x="159307" y="3233"/>
                </a:cubicBezTo>
                <a:close/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1" name="Freeform 30"/>
          <p:cNvSpPr/>
          <p:nvPr/>
        </p:nvSpPr>
        <p:spPr>
          <a:xfrm>
            <a:off x="6228758" y="2578522"/>
            <a:ext cx="238330" cy="217722"/>
          </a:xfrm>
          <a:custGeom>
            <a:avLst/>
            <a:gdLst>
              <a:gd name="connsiteX0" fmla="*/ 159307 w 238330"/>
              <a:gd name="connsiteY0" fmla="*/ 3233 h 217722"/>
              <a:gd name="connsiteX1" fmla="*/ 23841 w 238330"/>
              <a:gd name="connsiteY1" fmla="*/ 14522 h 217722"/>
              <a:gd name="connsiteX2" fmla="*/ 1263 w 238330"/>
              <a:gd name="connsiteY2" fmla="*/ 48389 h 217722"/>
              <a:gd name="connsiteX3" fmla="*/ 12552 w 238330"/>
              <a:gd name="connsiteY3" fmla="*/ 183855 h 217722"/>
              <a:gd name="connsiteX4" fmla="*/ 80285 w 238330"/>
              <a:gd name="connsiteY4" fmla="*/ 217722 h 217722"/>
              <a:gd name="connsiteX5" fmla="*/ 170596 w 238330"/>
              <a:gd name="connsiteY5" fmla="*/ 206433 h 217722"/>
              <a:gd name="connsiteX6" fmla="*/ 204463 w 238330"/>
              <a:gd name="connsiteY6" fmla="*/ 195144 h 217722"/>
              <a:gd name="connsiteX7" fmla="*/ 227041 w 238330"/>
              <a:gd name="connsiteY7" fmla="*/ 161278 h 217722"/>
              <a:gd name="connsiteX8" fmla="*/ 238330 w 238330"/>
              <a:gd name="connsiteY8" fmla="*/ 127411 h 217722"/>
              <a:gd name="connsiteX9" fmla="*/ 227041 w 238330"/>
              <a:gd name="connsiteY9" fmla="*/ 59678 h 217722"/>
              <a:gd name="connsiteX10" fmla="*/ 159307 w 238330"/>
              <a:gd name="connsiteY10" fmla="*/ 3233 h 21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8330" h="217722">
                <a:moveTo>
                  <a:pt x="159307" y="3233"/>
                </a:moveTo>
                <a:cubicBezTo>
                  <a:pt x="125440" y="-4293"/>
                  <a:pt x="67409" y="2074"/>
                  <a:pt x="23841" y="14522"/>
                </a:cubicBezTo>
                <a:cubicBezTo>
                  <a:pt x="10795" y="18249"/>
                  <a:pt x="2166" y="34851"/>
                  <a:pt x="1263" y="48389"/>
                </a:cubicBezTo>
                <a:cubicBezTo>
                  <a:pt x="-1751" y="93600"/>
                  <a:pt x="104" y="140287"/>
                  <a:pt x="12552" y="183855"/>
                </a:cubicBezTo>
                <a:cubicBezTo>
                  <a:pt x="17159" y="199980"/>
                  <a:pt x="67893" y="213591"/>
                  <a:pt x="80285" y="217722"/>
                </a:cubicBezTo>
                <a:cubicBezTo>
                  <a:pt x="110389" y="213959"/>
                  <a:pt x="140747" y="211860"/>
                  <a:pt x="170596" y="206433"/>
                </a:cubicBezTo>
                <a:cubicBezTo>
                  <a:pt x="182304" y="204304"/>
                  <a:pt x="195171" y="202578"/>
                  <a:pt x="204463" y="195144"/>
                </a:cubicBezTo>
                <a:cubicBezTo>
                  <a:pt x="215057" y="186669"/>
                  <a:pt x="219515" y="172567"/>
                  <a:pt x="227041" y="161278"/>
                </a:cubicBezTo>
                <a:cubicBezTo>
                  <a:pt x="230804" y="149989"/>
                  <a:pt x="238330" y="139311"/>
                  <a:pt x="238330" y="127411"/>
                </a:cubicBezTo>
                <a:cubicBezTo>
                  <a:pt x="238330" y="104522"/>
                  <a:pt x="238397" y="79551"/>
                  <a:pt x="227041" y="59678"/>
                </a:cubicBezTo>
                <a:cubicBezTo>
                  <a:pt x="217870" y="43629"/>
                  <a:pt x="193174" y="10759"/>
                  <a:pt x="159307" y="3233"/>
                </a:cubicBezTo>
                <a:close/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 bwMode="auto">
          <a:xfrm>
            <a:off x="4844430" y="3406995"/>
            <a:ext cx="41852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 ten and 6 ones = 16</a:t>
            </a:r>
            <a:endParaRPr lang="en-US" sz="36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3" name="Text Placeholder 2"/>
          <p:cNvSpPr txBox="1">
            <a:spLocks/>
          </p:cNvSpPr>
          <p:nvPr/>
        </p:nvSpPr>
        <p:spPr bwMode="auto">
          <a:xfrm>
            <a:off x="114299" y="4017943"/>
            <a:ext cx="902969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You can use words, actions, pictures           or numbers</a:t>
            </a:r>
          </a:p>
        </p:txBody>
      </p: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 animBg="1"/>
      <p:bldP spid="7" grpId="0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build="p"/>
      <p:bldP spid="3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 noChangeAspect="1"/>
          </p:cNvGrpSpPr>
          <p:nvPr/>
        </p:nvGrpSpPr>
        <p:grpSpPr>
          <a:xfrm>
            <a:off x="2477390" y="1771650"/>
            <a:ext cx="272430" cy="2075141"/>
            <a:chOff x="7086600" y="1327908"/>
            <a:chExt cx="272430" cy="2075141"/>
          </a:xfrm>
        </p:grpSpPr>
        <p:sp>
          <p:nvSpPr>
            <p:cNvPr id="3" name="Cube 2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" name="Cube 3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" name="Cube 4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" name="Cube 5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" name="Cube 6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" name="Cube 7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" name="Cube 8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" name="Cube 9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" name="Cube 10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" name="Cube 11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Group 12"/>
          <p:cNvGrpSpPr>
            <a:grpSpLocks noChangeAspect="1"/>
          </p:cNvGrpSpPr>
          <p:nvPr/>
        </p:nvGrpSpPr>
        <p:grpSpPr>
          <a:xfrm>
            <a:off x="1901581" y="1771650"/>
            <a:ext cx="272430" cy="2075141"/>
            <a:chOff x="7086600" y="1327908"/>
            <a:chExt cx="272430" cy="2075141"/>
          </a:xfrm>
        </p:grpSpPr>
        <p:sp>
          <p:nvSpPr>
            <p:cNvPr id="14" name="Cube 13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" name="Cube 14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" name="Cube 15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" name="Cube 16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" name="Cube 17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" name="Cube 18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" name="Cube 19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" name="Cube 20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" name="Cube 21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" name="Cube 22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Group 23"/>
          <p:cNvGrpSpPr>
            <a:grpSpLocks noChangeAspect="1"/>
          </p:cNvGrpSpPr>
          <p:nvPr/>
        </p:nvGrpSpPr>
        <p:grpSpPr>
          <a:xfrm>
            <a:off x="1325772" y="1771650"/>
            <a:ext cx="272430" cy="2075141"/>
            <a:chOff x="7086600" y="1327908"/>
            <a:chExt cx="272430" cy="2075141"/>
          </a:xfrm>
        </p:grpSpPr>
        <p:sp>
          <p:nvSpPr>
            <p:cNvPr id="25" name="Cube 24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" name="Cube 25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" name="Cube 26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" name="Cube 27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" name="Cube 28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" name="Cube 29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" name="Cube 30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" name="Cube 31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" name="Cube 32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" name="Cube 33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5" name="Group 34"/>
          <p:cNvGrpSpPr>
            <a:grpSpLocks noChangeAspect="1"/>
          </p:cNvGrpSpPr>
          <p:nvPr/>
        </p:nvGrpSpPr>
        <p:grpSpPr>
          <a:xfrm>
            <a:off x="749963" y="1771650"/>
            <a:ext cx="272430" cy="2075141"/>
            <a:chOff x="7086600" y="1327908"/>
            <a:chExt cx="272430" cy="2075141"/>
          </a:xfrm>
        </p:grpSpPr>
        <p:sp>
          <p:nvSpPr>
            <p:cNvPr id="36" name="Cube 35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" name="Cube 36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" name="Cube 37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" name="Cube 38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" name="Cube 39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" name="Cube 40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" name="Cube 41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3" name="Cube 42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" name="Cube 43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5" name="Cube 44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solidFill>
              <a:schemeClr val="accent6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6" name="Group 45"/>
          <p:cNvGrpSpPr>
            <a:grpSpLocks noChangeAspect="1"/>
          </p:cNvGrpSpPr>
          <p:nvPr/>
        </p:nvGrpSpPr>
        <p:grpSpPr>
          <a:xfrm>
            <a:off x="5336865" y="1771650"/>
            <a:ext cx="272430" cy="2075141"/>
            <a:chOff x="7086600" y="1327908"/>
            <a:chExt cx="272430" cy="2075141"/>
          </a:xfrm>
          <a:solidFill>
            <a:schemeClr val="accent3"/>
          </a:solidFill>
        </p:grpSpPr>
        <p:sp>
          <p:nvSpPr>
            <p:cNvPr id="47" name="Cube 46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" name="Cube 47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" name="Cube 48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" name="Cube 49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" name="Cube 50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" name="Cube 51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3" name="Cube 52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4" name="Cube 53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5" name="Cube 54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6" name="Cube 55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7" name="Group 56"/>
          <p:cNvGrpSpPr>
            <a:grpSpLocks noChangeAspect="1"/>
          </p:cNvGrpSpPr>
          <p:nvPr/>
        </p:nvGrpSpPr>
        <p:grpSpPr>
          <a:xfrm>
            <a:off x="5851878" y="1771650"/>
            <a:ext cx="272430" cy="2075141"/>
            <a:chOff x="7086600" y="1327908"/>
            <a:chExt cx="272430" cy="2075141"/>
          </a:xfrm>
          <a:solidFill>
            <a:schemeClr val="accent3"/>
          </a:solidFill>
        </p:grpSpPr>
        <p:sp>
          <p:nvSpPr>
            <p:cNvPr id="58" name="Cube 57"/>
            <p:cNvSpPr/>
            <p:nvPr/>
          </p:nvSpPr>
          <p:spPr>
            <a:xfrm>
              <a:off x="7086600" y="31331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" name="Cube 58"/>
            <p:cNvSpPr/>
            <p:nvPr/>
          </p:nvSpPr>
          <p:spPr>
            <a:xfrm>
              <a:off x="7086600" y="293022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" name="Cube 59"/>
            <p:cNvSpPr/>
            <p:nvPr/>
          </p:nvSpPr>
          <p:spPr>
            <a:xfrm>
              <a:off x="7086600" y="2728427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1" name="Cube 60"/>
            <p:cNvSpPr/>
            <p:nvPr/>
          </p:nvSpPr>
          <p:spPr>
            <a:xfrm>
              <a:off x="7086600" y="2528134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2" name="Cube 61"/>
            <p:cNvSpPr/>
            <p:nvPr/>
          </p:nvSpPr>
          <p:spPr>
            <a:xfrm>
              <a:off x="7086600" y="2325725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3" name="Cube 62"/>
            <p:cNvSpPr/>
            <p:nvPr/>
          </p:nvSpPr>
          <p:spPr>
            <a:xfrm>
              <a:off x="7086600" y="2127602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4" name="Cube 63"/>
            <p:cNvSpPr/>
            <p:nvPr/>
          </p:nvSpPr>
          <p:spPr>
            <a:xfrm>
              <a:off x="7086600" y="1926563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5" name="Cube 64"/>
            <p:cNvSpPr/>
            <p:nvPr/>
          </p:nvSpPr>
          <p:spPr>
            <a:xfrm>
              <a:off x="7086600" y="1728440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6" name="Cube 65"/>
            <p:cNvSpPr/>
            <p:nvPr/>
          </p:nvSpPr>
          <p:spPr>
            <a:xfrm>
              <a:off x="7086600" y="1528201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7" name="Cube 66"/>
            <p:cNvSpPr/>
            <p:nvPr/>
          </p:nvSpPr>
          <p:spPr>
            <a:xfrm>
              <a:off x="7086600" y="1327908"/>
              <a:ext cx="272430" cy="269922"/>
            </a:xfrm>
            <a:prstGeom prst="cub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68" name="Cube 67"/>
          <p:cNvSpPr>
            <a:spLocks noChangeAspect="1"/>
          </p:cNvSpPr>
          <p:nvPr/>
        </p:nvSpPr>
        <p:spPr>
          <a:xfrm>
            <a:off x="6515100" y="3106837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9" name="Cube 68"/>
          <p:cNvSpPr>
            <a:spLocks noChangeAspect="1"/>
          </p:cNvSpPr>
          <p:nvPr/>
        </p:nvSpPr>
        <p:spPr>
          <a:xfrm>
            <a:off x="6543328" y="2604338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0" name="Cube 69"/>
          <p:cNvSpPr>
            <a:spLocks noChangeAspect="1"/>
          </p:cNvSpPr>
          <p:nvPr/>
        </p:nvSpPr>
        <p:spPr>
          <a:xfrm>
            <a:off x="6768838" y="2850375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1" name="Cube 70"/>
          <p:cNvSpPr>
            <a:spLocks noChangeAspect="1"/>
          </p:cNvSpPr>
          <p:nvPr/>
        </p:nvSpPr>
        <p:spPr>
          <a:xfrm>
            <a:off x="7023245" y="2625130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2" name="Cube 71"/>
          <p:cNvSpPr>
            <a:spLocks noChangeAspect="1"/>
          </p:cNvSpPr>
          <p:nvPr/>
        </p:nvSpPr>
        <p:spPr>
          <a:xfrm>
            <a:off x="7025538" y="3070202"/>
            <a:ext cx="225510" cy="203933"/>
          </a:xfrm>
          <a:prstGeom prst="cube">
            <a:avLst/>
          </a:prstGeom>
          <a:solidFill>
            <a:schemeClr val="accent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3" name="Cube 72"/>
          <p:cNvSpPr>
            <a:spLocks noChangeAspect="1"/>
          </p:cNvSpPr>
          <p:nvPr/>
        </p:nvSpPr>
        <p:spPr>
          <a:xfrm>
            <a:off x="3197310" y="2708494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4" name="Cube 73"/>
          <p:cNvSpPr>
            <a:spLocks noChangeAspect="1"/>
          </p:cNvSpPr>
          <p:nvPr/>
        </p:nvSpPr>
        <p:spPr>
          <a:xfrm>
            <a:off x="3329244" y="2977454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5" name="Cube 74"/>
          <p:cNvSpPr>
            <a:spLocks noChangeAspect="1"/>
          </p:cNvSpPr>
          <p:nvPr/>
        </p:nvSpPr>
        <p:spPr>
          <a:xfrm>
            <a:off x="2971800" y="2977454"/>
            <a:ext cx="225510" cy="203933"/>
          </a:xfrm>
          <a:prstGeom prst="cube">
            <a:avLst/>
          </a:prstGeom>
          <a:solidFill>
            <a:schemeClr val="accent6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6" name="Text Placeholder 2"/>
          <p:cNvSpPr txBox="1">
            <a:spLocks/>
          </p:cNvSpPr>
          <p:nvPr/>
        </p:nvSpPr>
        <p:spPr bwMode="auto">
          <a:xfrm>
            <a:off x="247384" y="1200150"/>
            <a:ext cx="40380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43 = 4 tens + 3 ones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77" name="Text Placeholder 2"/>
          <p:cNvSpPr txBox="1">
            <a:spLocks/>
          </p:cNvSpPr>
          <p:nvPr/>
        </p:nvSpPr>
        <p:spPr bwMode="auto">
          <a:xfrm>
            <a:off x="4914900" y="1200150"/>
            <a:ext cx="40380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25 = 2 tens + 5 ones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78" name="Text Placeholder 2"/>
          <p:cNvSpPr txBox="1">
            <a:spLocks/>
          </p:cNvSpPr>
          <p:nvPr/>
        </p:nvSpPr>
        <p:spPr bwMode="auto">
          <a:xfrm>
            <a:off x="3427940" y="4211419"/>
            <a:ext cx="22870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</a:rPr>
              <a:t>68</a:t>
            </a:r>
            <a:endParaRPr lang="en-US" sz="3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9" name="Text Placeholder 2"/>
          <p:cNvSpPr txBox="1">
            <a:spLocks/>
          </p:cNvSpPr>
          <p:nvPr/>
        </p:nvSpPr>
        <p:spPr bwMode="auto">
          <a:xfrm>
            <a:off x="979556" y="3926217"/>
            <a:ext cx="211647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6 tens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0" name="Text Placeholder 2"/>
          <p:cNvSpPr txBox="1">
            <a:spLocks/>
          </p:cNvSpPr>
          <p:nvPr/>
        </p:nvSpPr>
        <p:spPr bwMode="auto">
          <a:xfrm>
            <a:off x="5831303" y="3926217"/>
            <a:ext cx="211647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8 ones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1" name="Text Placeholder 2"/>
          <p:cNvSpPr txBox="1">
            <a:spLocks/>
          </p:cNvSpPr>
          <p:nvPr/>
        </p:nvSpPr>
        <p:spPr bwMode="auto">
          <a:xfrm>
            <a:off x="2952045" y="171450"/>
            <a:ext cx="196285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</a:rPr>
              <a:t>43 + 25</a:t>
            </a:r>
            <a:endParaRPr lang="en-US" sz="36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5341323" y="24021"/>
            <a:ext cx="3768810" cy="10618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Add tens with tens and ones with ones.</a:t>
            </a:r>
          </a:p>
        </p:txBody>
      </p:sp>
    </p:spTree>
    <p:extLst>
      <p:ext uri="{BB962C8B-B14F-4D97-AF65-F5344CB8AC3E}">
        <p14:creationId xmlns:p14="http://schemas.microsoft.com/office/powerpoint/2010/main" val="1438691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57786E-6 L -0.23594 -0.00154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06" y="-93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57786E-6 L -0.22986 -0.00154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93" y="-93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-0.00185 L 0.26354 -0.0259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42" y="-1203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7.9556E-7 L 0.24861 0.01234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31" y="617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7.9556E-7 L 0.225 -7.9556E-7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build="p"/>
      <p:bldP spid="77" grpId="0" build="p"/>
      <p:bldP spid="78" grpId="0" build="p"/>
      <p:bldP spid="79" grpId="0" build="p"/>
      <p:bldP spid="80" grpId="0" build="p"/>
      <p:bldP spid="81" grpId="0" build="p"/>
      <p:bldP spid="8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28600" y="1028491"/>
            <a:ext cx="89154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The school cooks made 53 turkey sandwiches and 41 ham sandwiches for today’s lunch.  How many sandwiches did they make?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Shape 210"/>
          <p:cNvSpPr/>
          <p:nvPr/>
        </p:nvSpPr>
        <p:spPr>
          <a:xfrm>
            <a:off x="3107364" y="2288165"/>
            <a:ext cx="925033" cy="40948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6" name="Rectangle 5"/>
          <p:cNvSpPr/>
          <p:nvPr/>
        </p:nvSpPr>
        <p:spPr>
          <a:xfrm>
            <a:off x="4914900" y="1049757"/>
            <a:ext cx="1828800" cy="358617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85901" y="1476481"/>
            <a:ext cx="1371600" cy="35861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927691" y="2831295"/>
            <a:ext cx="24880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53 = 50 + 3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9" name="Text Placeholder 2"/>
          <p:cNvSpPr txBox="1">
            <a:spLocks/>
          </p:cNvSpPr>
          <p:nvPr/>
        </p:nvSpPr>
        <p:spPr bwMode="auto">
          <a:xfrm>
            <a:off x="5372100" y="2835282"/>
            <a:ext cx="2286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41 = 40 + 1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0" name="Text Placeholder 2"/>
          <p:cNvSpPr txBox="1">
            <a:spLocks/>
          </p:cNvSpPr>
          <p:nvPr/>
        </p:nvSpPr>
        <p:spPr bwMode="auto">
          <a:xfrm>
            <a:off x="3569881" y="2289468"/>
            <a:ext cx="24880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= 53 + 41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1" name="Text Placeholder 2"/>
          <p:cNvSpPr txBox="1">
            <a:spLocks/>
          </p:cNvSpPr>
          <p:nvPr/>
        </p:nvSpPr>
        <p:spPr bwMode="auto">
          <a:xfrm>
            <a:off x="2952044" y="171450"/>
            <a:ext cx="459175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Prove your answer using properties of addition.</a:t>
            </a:r>
            <a:endParaRPr lang="en-US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3" name="Cloud Callout 12"/>
          <p:cNvSpPr/>
          <p:nvPr/>
        </p:nvSpPr>
        <p:spPr>
          <a:xfrm>
            <a:off x="0" y="3257550"/>
            <a:ext cx="2857501" cy="1885950"/>
          </a:xfrm>
          <a:prstGeom prst="cloudCallout">
            <a:avLst>
              <a:gd name="adj1" fmla="val 76798"/>
              <a:gd name="adj2" fmla="val -25481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2900" y="3481313"/>
            <a:ext cx="214312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Which properties could help to explain this addition?</a:t>
            </a:r>
          </a:p>
        </p:txBody>
      </p:sp>
      <p:sp>
        <p:nvSpPr>
          <p:cNvPr id="15" name="Text Placeholder 2"/>
          <p:cNvSpPr txBox="1">
            <a:spLocks/>
          </p:cNvSpPr>
          <p:nvPr/>
        </p:nvSpPr>
        <p:spPr bwMode="auto">
          <a:xfrm>
            <a:off x="3152553" y="3481313"/>
            <a:ext cx="4903382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50 + 3 + 40 + 1 = 94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94 sandwiches</a:t>
            </a:r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86035" y="171450"/>
            <a:ext cx="939801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201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 animBg="1"/>
      <p:bldP spid="8" grpId="0"/>
      <p:bldP spid="9" grpId="0"/>
      <p:bldP spid="10" grpId="0"/>
      <p:bldP spid="11" grpId="0" build="p"/>
      <p:bldP spid="13" grpId="0" animBg="1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788336"/>
            <a:ext cx="731520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Commutative Property of Addition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We can add numbers in any order.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5" name="Text Placeholder 2"/>
          <p:cNvSpPr txBox="1">
            <a:spLocks/>
          </p:cNvSpPr>
          <p:nvPr/>
        </p:nvSpPr>
        <p:spPr bwMode="auto">
          <a:xfrm>
            <a:off x="3886200" y="1942921"/>
            <a:ext cx="13716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7200" dirty="0" smtClean="0">
                <a:solidFill>
                  <a:schemeClr val="accent1"/>
                </a:solidFill>
                <a:latin typeface="Orly's Font 2" pitchFamily="66" charset="0"/>
              </a:rPr>
              <a:t>=</a:t>
            </a:r>
            <a:endParaRPr lang="en-US" sz="72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2743302" y="2062998"/>
            <a:ext cx="1371498" cy="548640"/>
            <a:chOff x="2355246" y="1573389"/>
            <a:chExt cx="1371498" cy="548640"/>
          </a:xfrm>
        </p:grpSpPr>
        <p:sp>
          <p:nvSpPr>
            <p:cNvPr id="17" name="5-Point Star 16"/>
            <p:cNvSpPr/>
            <p:nvPr/>
          </p:nvSpPr>
          <p:spPr>
            <a:xfrm>
              <a:off x="2355246" y="1573389"/>
              <a:ext cx="640080" cy="548640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810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" name="5-Point Star 17"/>
            <p:cNvSpPr/>
            <p:nvPr/>
          </p:nvSpPr>
          <p:spPr>
            <a:xfrm>
              <a:off x="3086664" y="1573389"/>
              <a:ext cx="640080" cy="548640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810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9" name="5-Point Star 18"/>
          <p:cNvSpPr/>
          <p:nvPr/>
        </p:nvSpPr>
        <p:spPr>
          <a:xfrm>
            <a:off x="1539516" y="2055237"/>
            <a:ext cx="640080" cy="548640"/>
          </a:xfrm>
          <a:prstGeom prst="star5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" name="5-Point Star 20"/>
          <p:cNvSpPr/>
          <p:nvPr/>
        </p:nvSpPr>
        <p:spPr>
          <a:xfrm>
            <a:off x="2717559" y="3128055"/>
            <a:ext cx="640080" cy="548640"/>
          </a:xfrm>
          <a:prstGeom prst="star5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5-Point Star 21"/>
          <p:cNvSpPr/>
          <p:nvPr/>
        </p:nvSpPr>
        <p:spPr>
          <a:xfrm>
            <a:off x="3403359" y="3128055"/>
            <a:ext cx="640080" cy="548640"/>
          </a:xfrm>
          <a:prstGeom prst="star5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3" name="5-Point Star 22"/>
          <p:cNvSpPr/>
          <p:nvPr/>
        </p:nvSpPr>
        <p:spPr>
          <a:xfrm>
            <a:off x="1994499" y="3128055"/>
            <a:ext cx="640080" cy="548640"/>
          </a:xfrm>
          <a:prstGeom prst="star5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 bwMode="auto">
          <a:xfrm>
            <a:off x="1588334" y="2023729"/>
            <a:ext cx="49551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5400" dirty="0" smtClean="0">
                <a:solidFill>
                  <a:schemeClr val="accent1"/>
                </a:solidFill>
                <a:latin typeface="Orly's Font 2" pitchFamily="66" charset="0"/>
              </a:rPr>
              <a:t>1</a:t>
            </a:r>
            <a:endParaRPr lang="en-US" sz="54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5" name="Text Placeholder 2"/>
          <p:cNvSpPr txBox="1">
            <a:spLocks/>
          </p:cNvSpPr>
          <p:nvPr/>
        </p:nvSpPr>
        <p:spPr bwMode="auto">
          <a:xfrm>
            <a:off x="3131256" y="2023729"/>
            <a:ext cx="49551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5400" dirty="0" smtClean="0">
                <a:solidFill>
                  <a:schemeClr val="accent1"/>
                </a:solidFill>
                <a:latin typeface="Orly's Font 2" pitchFamily="66" charset="0"/>
              </a:rPr>
              <a:t>2</a:t>
            </a:r>
            <a:endParaRPr lang="en-US" sz="54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 bwMode="auto">
          <a:xfrm>
            <a:off x="3474156" y="4070781"/>
            <a:ext cx="49551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5400" dirty="0" smtClean="0">
                <a:solidFill>
                  <a:schemeClr val="accent1"/>
                </a:solidFill>
                <a:latin typeface="Orly's Font 2" pitchFamily="66" charset="0"/>
              </a:rPr>
              <a:t>3</a:t>
            </a:r>
            <a:endParaRPr lang="en-US" sz="54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7" name="Text Placeholder 2"/>
          <p:cNvSpPr txBox="1">
            <a:spLocks/>
          </p:cNvSpPr>
          <p:nvPr/>
        </p:nvSpPr>
        <p:spPr bwMode="auto">
          <a:xfrm>
            <a:off x="1759656" y="2050032"/>
            <a:ext cx="13716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7200" dirty="0" smtClean="0">
                <a:solidFill>
                  <a:schemeClr val="accent1"/>
                </a:solidFill>
                <a:latin typeface="Orly's Font 2" pitchFamily="66" charset="0"/>
              </a:rPr>
              <a:t>+</a:t>
            </a:r>
            <a:endParaRPr lang="en-US" sz="72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8" name="Text Placeholder 2"/>
          <p:cNvSpPr txBox="1">
            <a:spLocks/>
          </p:cNvSpPr>
          <p:nvPr/>
        </p:nvSpPr>
        <p:spPr bwMode="auto">
          <a:xfrm>
            <a:off x="3884854" y="2971621"/>
            <a:ext cx="13716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7200" dirty="0" smtClean="0">
                <a:solidFill>
                  <a:schemeClr val="accent1"/>
                </a:solidFill>
                <a:latin typeface="Orly's Font 2" pitchFamily="66" charset="0"/>
              </a:rPr>
              <a:t>=</a:t>
            </a:r>
            <a:endParaRPr lang="en-US" sz="72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5164197" y="2028760"/>
            <a:ext cx="1371498" cy="548640"/>
            <a:chOff x="2355246" y="1573389"/>
            <a:chExt cx="1371498" cy="548640"/>
          </a:xfrm>
        </p:grpSpPr>
        <p:sp>
          <p:nvSpPr>
            <p:cNvPr id="30" name="5-Point Star 29"/>
            <p:cNvSpPr/>
            <p:nvPr/>
          </p:nvSpPr>
          <p:spPr>
            <a:xfrm>
              <a:off x="2355246" y="1573389"/>
              <a:ext cx="640080" cy="548640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810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" name="5-Point Star 30"/>
            <p:cNvSpPr/>
            <p:nvPr/>
          </p:nvSpPr>
          <p:spPr>
            <a:xfrm>
              <a:off x="3086664" y="1573389"/>
              <a:ext cx="640080" cy="548640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810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32" name="5-Point Star 31"/>
          <p:cNvSpPr/>
          <p:nvPr/>
        </p:nvSpPr>
        <p:spPr>
          <a:xfrm>
            <a:off x="7132320" y="2094506"/>
            <a:ext cx="640080" cy="548640"/>
          </a:xfrm>
          <a:prstGeom prst="star5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" name="5-Point Star 33"/>
          <p:cNvSpPr/>
          <p:nvPr/>
        </p:nvSpPr>
        <p:spPr>
          <a:xfrm>
            <a:off x="5820928" y="3143250"/>
            <a:ext cx="640080" cy="548640"/>
          </a:xfrm>
          <a:prstGeom prst="star5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5" name="5-Point Star 34"/>
          <p:cNvSpPr/>
          <p:nvPr/>
        </p:nvSpPr>
        <p:spPr>
          <a:xfrm>
            <a:off x="6506728" y="3143250"/>
            <a:ext cx="640080" cy="548640"/>
          </a:xfrm>
          <a:prstGeom prst="star5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6" name="5-Point Star 35"/>
          <p:cNvSpPr/>
          <p:nvPr/>
        </p:nvSpPr>
        <p:spPr>
          <a:xfrm>
            <a:off x="5097868" y="3143250"/>
            <a:ext cx="640080" cy="548640"/>
          </a:xfrm>
          <a:prstGeom prst="star5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7" name="Text Placeholder 2"/>
          <p:cNvSpPr txBox="1">
            <a:spLocks/>
          </p:cNvSpPr>
          <p:nvPr/>
        </p:nvSpPr>
        <p:spPr bwMode="auto">
          <a:xfrm>
            <a:off x="7181138" y="2062998"/>
            <a:ext cx="49551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5400" dirty="0" smtClean="0">
                <a:solidFill>
                  <a:schemeClr val="accent1"/>
                </a:solidFill>
                <a:latin typeface="Orly's Font 2" pitchFamily="66" charset="0"/>
              </a:rPr>
              <a:t>1</a:t>
            </a:r>
            <a:endParaRPr lang="en-US" sz="54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8" name="Text Placeholder 2"/>
          <p:cNvSpPr txBox="1">
            <a:spLocks/>
          </p:cNvSpPr>
          <p:nvPr/>
        </p:nvSpPr>
        <p:spPr bwMode="auto">
          <a:xfrm>
            <a:off x="5570777" y="2023729"/>
            <a:ext cx="49551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5400" dirty="0" smtClean="0">
                <a:solidFill>
                  <a:schemeClr val="accent1"/>
                </a:solidFill>
                <a:latin typeface="Orly's Font 2" pitchFamily="66" charset="0"/>
              </a:rPr>
              <a:t>2</a:t>
            </a:r>
            <a:endParaRPr lang="en-US" sz="54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9" name="Text Placeholder 2"/>
          <p:cNvSpPr txBox="1">
            <a:spLocks/>
          </p:cNvSpPr>
          <p:nvPr/>
        </p:nvSpPr>
        <p:spPr bwMode="auto">
          <a:xfrm>
            <a:off x="5149865" y="4048341"/>
            <a:ext cx="49551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5400" dirty="0" smtClean="0">
                <a:solidFill>
                  <a:schemeClr val="accent1"/>
                </a:solidFill>
                <a:latin typeface="Orly's Font 2" pitchFamily="66" charset="0"/>
              </a:rPr>
              <a:t>3</a:t>
            </a:r>
            <a:endParaRPr lang="en-US" sz="54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0" name="Text Placeholder 2"/>
          <p:cNvSpPr txBox="1">
            <a:spLocks/>
          </p:cNvSpPr>
          <p:nvPr/>
        </p:nvSpPr>
        <p:spPr bwMode="auto">
          <a:xfrm>
            <a:off x="6057900" y="2062998"/>
            <a:ext cx="13716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7200" dirty="0" smtClean="0">
                <a:solidFill>
                  <a:schemeClr val="accent1"/>
                </a:solidFill>
                <a:latin typeface="Orly's Font 2" pitchFamily="66" charset="0"/>
              </a:rPr>
              <a:t>+</a:t>
            </a:r>
            <a:endParaRPr lang="en-US" sz="72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1" name="Text Placeholder 2"/>
          <p:cNvSpPr txBox="1">
            <a:spLocks/>
          </p:cNvSpPr>
          <p:nvPr/>
        </p:nvSpPr>
        <p:spPr bwMode="auto">
          <a:xfrm>
            <a:off x="3873969" y="3886021"/>
            <a:ext cx="13716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7200" dirty="0" smtClean="0">
                <a:solidFill>
                  <a:schemeClr val="accent1"/>
                </a:solidFill>
                <a:latin typeface="Orly's Font 2" pitchFamily="66" charset="0"/>
              </a:rPr>
              <a:t>=</a:t>
            </a:r>
            <a:endParaRPr lang="en-US" sz="72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afterEffect">
                                  <p:stCondLst>
                                    <p:cond delay="8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0"/>
                            </p:stCondLst>
                            <p:childTnLst>
                              <p:par>
                                <p:cTn id="105" presetID="1" presetClass="entr" presetSubtype="0" fill="hold" grpId="0" nodeType="afterEffect">
                                  <p:stCondLst>
                                    <p:cond delay="8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 build="p"/>
      <p:bldP spid="19" grpId="0" animBg="1"/>
      <p:bldP spid="19" grpId="1" animBg="1"/>
      <p:bldP spid="21" grpId="0" animBg="1"/>
      <p:bldP spid="22" grpId="0" animBg="1"/>
      <p:bldP spid="23" grpId="0" animBg="1"/>
      <p:bldP spid="24" grpId="0" build="p"/>
      <p:bldP spid="25" grpId="0" build="p"/>
      <p:bldP spid="26" grpId="0" build="p"/>
      <p:bldP spid="27" grpId="0" build="p"/>
      <p:bldP spid="28" grpId="0" build="p"/>
      <p:bldP spid="32" grpId="0" animBg="1"/>
      <p:bldP spid="32" grpId="1" animBg="1"/>
      <p:bldP spid="34" grpId="0" animBg="1"/>
      <p:bldP spid="35" grpId="0" animBg="1"/>
      <p:bldP spid="36" grpId="0" animBg="1"/>
      <p:bldP spid="37" grpId="0" build="p"/>
      <p:bldP spid="38" grpId="0" build="p"/>
      <p:bldP spid="39" grpId="0" build="p"/>
      <p:bldP spid="40" grpId="0" build="p"/>
      <p:bldP spid="4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 Placeholder 2"/>
          <p:cNvSpPr txBox="1">
            <a:spLocks/>
          </p:cNvSpPr>
          <p:nvPr/>
        </p:nvSpPr>
        <p:spPr bwMode="auto">
          <a:xfrm>
            <a:off x="914400" y="742950"/>
            <a:ext cx="731520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Associative Property of Addition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We can group addends.</a:t>
            </a:r>
          </a:p>
        </p:txBody>
      </p:sp>
      <p:pic>
        <p:nvPicPr>
          <p:cNvPr id="61" name="Picture 60" descr="http://lincolnpennies.net/wp-content/uploads/2009/08/lincoln_penny_obverse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900" y="2939531"/>
            <a:ext cx="799579" cy="798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2936087" y="2531518"/>
            <a:ext cx="1615823" cy="1614539"/>
            <a:chOff x="3485560" y="2429704"/>
            <a:chExt cx="1615823" cy="1614539"/>
          </a:xfrm>
        </p:grpSpPr>
        <p:pic>
          <p:nvPicPr>
            <p:cNvPr id="62" name="Picture 61" descr="http://lincolnpennies.net/wp-content/uploads/2009/08/2009-penny-revese-presidency-in-dc-reverse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71592" y="3183819"/>
              <a:ext cx="860424" cy="8604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3" name="Picture 62" descr="http://lincolnpennies.net/wp-content/uploads/2009/08/lincoln_penny_obverse1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85560" y="2429704"/>
              <a:ext cx="799579" cy="7985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5" name="Picture 64" descr="http://lincolnpennies.net/wp-content/uploads/2009/08/lincoln_penny_obverse1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1804" y="2429704"/>
              <a:ext cx="799579" cy="7985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8" name="Text Placeholder 2"/>
          <p:cNvSpPr txBox="1">
            <a:spLocks/>
          </p:cNvSpPr>
          <p:nvPr/>
        </p:nvSpPr>
        <p:spPr bwMode="auto">
          <a:xfrm>
            <a:off x="1981186" y="3085921"/>
            <a:ext cx="13716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7200" dirty="0" smtClean="0">
                <a:solidFill>
                  <a:schemeClr val="accent1"/>
                </a:solidFill>
                <a:latin typeface="Orly's Font 2" pitchFamily="66" charset="0"/>
              </a:rPr>
              <a:t>+</a:t>
            </a:r>
            <a:endParaRPr lang="en-US" sz="72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5181586" y="2575756"/>
            <a:ext cx="2928753" cy="1526063"/>
            <a:chOff x="5731059" y="2228850"/>
            <a:chExt cx="2928753" cy="1526063"/>
          </a:xfrm>
        </p:grpSpPr>
        <p:pic>
          <p:nvPicPr>
            <p:cNvPr id="70" name="Picture 69" descr="http://lincolnpennies.net/wp-content/uploads/2009/08/lincoln_penny_obverse1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31059" y="2259806"/>
              <a:ext cx="799579" cy="7985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1" name="Picture 70" descr="http://lincolnpennies.net/wp-content/uploads/2009/08/2009-penny-revese-presidency-in-dc-reverse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34801" y="2228850"/>
              <a:ext cx="860424" cy="8604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2" name="Picture 71" descr="http://lincolnpennies.net/wp-content/uploads/2009/08/lincoln_penny_obverse1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03901" y="2956400"/>
              <a:ext cx="799579" cy="7985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3" name="Picture 72" descr="http://lincolnpennies.net/wp-content/uploads/2009/08/2009-penny-revese-presidency-in-dc-reverse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99388" y="2228850"/>
              <a:ext cx="860424" cy="8604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4" name="Picture 73" descr="http://lincolnpennies.net/wp-content/uploads/2009/08/lincoln_penny_obverse1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1053" y="2956400"/>
              <a:ext cx="799579" cy="7985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6" name="Text Placeholder 2"/>
          <p:cNvSpPr txBox="1">
            <a:spLocks/>
          </p:cNvSpPr>
          <p:nvPr/>
        </p:nvSpPr>
        <p:spPr bwMode="auto">
          <a:xfrm>
            <a:off x="4270347" y="3085921"/>
            <a:ext cx="13716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7200" dirty="0" smtClean="0">
                <a:solidFill>
                  <a:schemeClr val="accent1"/>
                </a:solidFill>
                <a:latin typeface="Orly's Font 2" pitchFamily="66" charset="0"/>
              </a:rPr>
              <a:t>+</a:t>
            </a:r>
            <a:endParaRPr lang="en-US" sz="72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8" name="Text Placeholder 2"/>
          <p:cNvSpPr txBox="1">
            <a:spLocks/>
          </p:cNvSpPr>
          <p:nvPr/>
        </p:nvSpPr>
        <p:spPr bwMode="auto">
          <a:xfrm>
            <a:off x="3376356" y="1760607"/>
            <a:ext cx="239977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000" dirty="0" smtClean="0">
                <a:solidFill>
                  <a:schemeClr val="accent5"/>
                </a:solidFill>
                <a:latin typeface="Orly's Font 2" pitchFamily="66" charset="0"/>
              </a:rPr>
              <a:t>1 + 3 + 5</a:t>
            </a:r>
            <a:endParaRPr lang="en-US" sz="40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3173073" y="1723973"/>
            <a:ext cx="1628699" cy="619178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5" name="Oval 24"/>
          <p:cNvSpPr/>
          <p:nvPr/>
        </p:nvSpPr>
        <p:spPr>
          <a:xfrm>
            <a:off x="1464860" y="2343152"/>
            <a:ext cx="3407508" cy="1943098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 bwMode="auto">
          <a:xfrm>
            <a:off x="2181161" y="4298786"/>
            <a:ext cx="480177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7200" dirty="0" smtClean="0">
                <a:solidFill>
                  <a:schemeClr val="accent3"/>
                </a:solidFill>
                <a:latin typeface="Orly's Font 2" pitchFamily="66" charset="0"/>
              </a:rPr>
              <a:t>  + 5 = 9</a:t>
            </a:r>
            <a:endParaRPr lang="en-US" sz="72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7" name="Text Placeholder 2"/>
          <p:cNvSpPr txBox="1">
            <a:spLocks/>
          </p:cNvSpPr>
          <p:nvPr/>
        </p:nvSpPr>
        <p:spPr bwMode="auto">
          <a:xfrm>
            <a:off x="2161761" y="4298786"/>
            <a:ext cx="120973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7200" dirty="0" smtClean="0">
                <a:solidFill>
                  <a:schemeClr val="accent3"/>
                </a:solidFill>
                <a:latin typeface="Orly's Font 2" pitchFamily="66" charset="0"/>
              </a:rPr>
              <a:t>4</a:t>
            </a:r>
            <a:endParaRPr lang="en-US" sz="72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4114800" y="1710515"/>
            <a:ext cx="1628699" cy="619178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" name="Oval 28"/>
          <p:cNvSpPr/>
          <p:nvPr/>
        </p:nvSpPr>
        <p:spPr>
          <a:xfrm>
            <a:off x="2762272" y="2271202"/>
            <a:ext cx="5695928" cy="2027583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3886200" y="4286250"/>
            <a:ext cx="120973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7200" dirty="0" smtClean="0">
                <a:solidFill>
                  <a:schemeClr val="accent3"/>
                </a:solidFill>
                <a:latin typeface="Orly's Font 2" pitchFamily="66" charset="0"/>
              </a:rPr>
              <a:t>8</a:t>
            </a:r>
            <a:endParaRPr lang="en-US" sz="72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1" name="Text Placeholder 2"/>
          <p:cNvSpPr txBox="1">
            <a:spLocks/>
          </p:cNvSpPr>
          <p:nvPr/>
        </p:nvSpPr>
        <p:spPr bwMode="auto">
          <a:xfrm>
            <a:off x="2151024" y="4303352"/>
            <a:ext cx="480177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7200" dirty="0" smtClean="0">
                <a:solidFill>
                  <a:schemeClr val="accent3"/>
                </a:solidFill>
                <a:latin typeface="Orly's Font 2" pitchFamily="66" charset="0"/>
              </a:rPr>
              <a:t> 1 +   = 9</a:t>
            </a:r>
            <a:endParaRPr lang="en-US" sz="7200" dirty="0">
              <a:solidFill>
                <a:schemeClr val="accent3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uild="p"/>
      <p:bldP spid="68" grpId="0" build="p"/>
      <p:bldP spid="76" grpId="0" build="p"/>
      <p:bldP spid="78" grpId="0" build="p"/>
      <p:bldP spid="22" grpId="0" animBg="1"/>
      <p:bldP spid="22" grpId="1" animBg="1"/>
      <p:bldP spid="25" grpId="0" animBg="1"/>
      <p:bldP spid="25" grpId="1" animBg="1"/>
      <p:bldP spid="26" grpId="0" build="p"/>
      <p:bldP spid="26" grpId="1" build="allAtOnce"/>
      <p:bldP spid="27" grpId="0" build="p"/>
      <p:bldP spid="27" grpId="1" build="allAtOnce"/>
      <p:bldP spid="28" grpId="0" animBg="1"/>
      <p:bldP spid="28" grpId="1" animBg="1"/>
      <p:bldP spid="29" grpId="0" animBg="1"/>
      <p:bldP spid="29" grpId="1" animBg="1"/>
      <p:bldP spid="30" grpId="0" build="p"/>
      <p:bldP spid="30" grpId="1" build="allAtOnce"/>
      <p:bldP spid="31" grpId="0" build="p"/>
      <p:bldP spid="31" grpId="1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2952044" y="171450"/>
            <a:ext cx="459175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Prove your answer using the Commutative and Associative Properties.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173818" y="1353919"/>
            <a:ext cx="49033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</a:rPr>
              <a:t>50 + 3 + 40 + 1 = 94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86035" y="171450"/>
            <a:ext cx="939801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Placeholder 2"/>
          <p:cNvSpPr txBox="1">
            <a:spLocks/>
          </p:cNvSpPr>
          <p:nvPr/>
        </p:nvSpPr>
        <p:spPr bwMode="auto">
          <a:xfrm>
            <a:off x="3173818" y="2198133"/>
            <a:ext cx="49033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</a:rPr>
              <a:t>50 + 40 + 3 + 1 = 94</a:t>
            </a:r>
          </a:p>
        </p:txBody>
      </p:sp>
      <p:sp>
        <p:nvSpPr>
          <p:cNvPr id="11" name="Oval 10"/>
          <p:cNvSpPr/>
          <p:nvPr/>
        </p:nvSpPr>
        <p:spPr>
          <a:xfrm>
            <a:off x="3157869" y="2006948"/>
            <a:ext cx="2090052" cy="869126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Text Placeholder 2"/>
          <p:cNvSpPr txBox="1">
            <a:spLocks/>
          </p:cNvSpPr>
          <p:nvPr/>
        </p:nvSpPr>
        <p:spPr bwMode="auto">
          <a:xfrm>
            <a:off x="4229100" y="3122429"/>
            <a:ext cx="110990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3"/>
                </a:solidFill>
                <a:latin typeface="Orly's Font 2" pitchFamily="66" charset="0"/>
              </a:rPr>
              <a:t>90</a:t>
            </a:r>
          </a:p>
        </p:txBody>
      </p:sp>
      <p:sp>
        <p:nvSpPr>
          <p:cNvPr id="13" name="Oval 12"/>
          <p:cNvSpPr/>
          <p:nvPr/>
        </p:nvSpPr>
        <p:spPr>
          <a:xfrm>
            <a:off x="5625509" y="2031639"/>
            <a:ext cx="1232492" cy="869126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Text Placeholder 2"/>
          <p:cNvSpPr txBox="1">
            <a:spLocks/>
          </p:cNvSpPr>
          <p:nvPr/>
        </p:nvSpPr>
        <p:spPr bwMode="auto">
          <a:xfrm>
            <a:off x="5290894" y="3122429"/>
            <a:ext cx="145280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3"/>
                </a:solidFill>
                <a:latin typeface="Orly's Font 2" pitchFamily="66" charset="0"/>
              </a:rPr>
              <a:t>+   4</a:t>
            </a:r>
          </a:p>
        </p:txBody>
      </p:sp>
      <p:sp>
        <p:nvSpPr>
          <p:cNvPr id="15" name="Text Placeholder 2"/>
          <p:cNvSpPr txBox="1">
            <a:spLocks/>
          </p:cNvSpPr>
          <p:nvPr/>
        </p:nvSpPr>
        <p:spPr bwMode="auto">
          <a:xfrm>
            <a:off x="6875302" y="3122429"/>
            <a:ext cx="120189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3"/>
                </a:solidFill>
                <a:latin typeface="Orly's Font 2" pitchFamily="66" charset="0"/>
              </a:rPr>
              <a:t>= 94</a:t>
            </a:r>
          </a:p>
        </p:txBody>
      </p:sp>
      <p:sp>
        <p:nvSpPr>
          <p:cNvPr id="16" name="Text Placeholder 2"/>
          <p:cNvSpPr txBox="1">
            <a:spLocks/>
          </p:cNvSpPr>
          <p:nvPr/>
        </p:nvSpPr>
        <p:spPr bwMode="auto">
          <a:xfrm>
            <a:off x="140881" y="1643955"/>
            <a:ext cx="274471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We can add numbers in any order.</a:t>
            </a:r>
          </a:p>
        </p:txBody>
      </p:sp>
      <p:sp>
        <p:nvSpPr>
          <p:cNvPr id="17" name="Text Placeholder 2"/>
          <p:cNvSpPr txBox="1">
            <a:spLocks/>
          </p:cNvSpPr>
          <p:nvPr/>
        </p:nvSpPr>
        <p:spPr bwMode="auto">
          <a:xfrm>
            <a:off x="228600" y="2989243"/>
            <a:ext cx="295204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We can group addends.</a:t>
            </a:r>
          </a:p>
        </p:txBody>
      </p:sp>
      <p:sp>
        <p:nvSpPr>
          <p:cNvPr id="18" name="Shape 210"/>
          <p:cNvSpPr/>
          <p:nvPr/>
        </p:nvSpPr>
        <p:spPr>
          <a:xfrm>
            <a:off x="2857500" y="3986940"/>
            <a:ext cx="925033" cy="40948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3320017" y="3868519"/>
            <a:ext cx="49033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</a:rPr>
              <a:t>94 sandwiches</a:t>
            </a:r>
          </a:p>
        </p:txBody>
      </p:sp>
    </p:spTree>
    <p:extLst>
      <p:ext uri="{BB962C8B-B14F-4D97-AF65-F5344CB8AC3E}">
        <p14:creationId xmlns:p14="http://schemas.microsoft.com/office/powerpoint/2010/main" val="1553279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/>
      <p:bldP spid="11" grpId="0" animBg="1"/>
      <p:bldP spid="11" grpId="1" animBg="1"/>
      <p:bldP spid="12" grpId="0"/>
      <p:bldP spid="13" grpId="0" animBg="1"/>
      <p:bldP spid="13" grpId="1" animBg="1"/>
      <p:bldP spid="14" grpId="0"/>
      <p:bldP spid="15" grpId="0"/>
      <p:bldP spid="16" grpId="0"/>
      <p:bldP spid="17" grpId="0"/>
      <p:bldP spid="19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6881</TotalTime>
  <Words>398</Words>
  <Application>Microsoft Office PowerPoint</Application>
  <PresentationFormat>On-screen Show (16:9)</PresentationFormat>
  <Paragraphs>80</Paragraphs>
  <Slides>11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Courier New</vt:lpstr>
      <vt:lpstr>Wingdings</vt:lpstr>
      <vt:lpstr>Calibri</vt:lpstr>
      <vt:lpstr>Orly's Font 2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292</cp:revision>
  <dcterms:created xsi:type="dcterms:W3CDTF">2011-06-12T17:04:43Z</dcterms:created>
  <dcterms:modified xsi:type="dcterms:W3CDTF">2015-06-07T12:39:02Z</dcterms:modified>
</cp:coreProperties>
</file>